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30"/>
  </p:notesMasterIdLst>
  <p:sldIdLst>
    <p:sldId id="256" r:id="rId2"/>
    <p:sldId id="257" r:id="rId3"/>
    <p:sldId id="266" r:id="rId4"/>
    <p:sldId id="262" r:id="rId5"/>
    <p:sldId id="267" r:id="rId6"/>
    <p:sldId id="268" r:id="rId7"/>
    <p:sldId id="269" r:id="rId8"/>
    <p:sldId id="270" r:id="rId9"/>
    <p:sldId id="258" r:id="rId10"/>
    <p:sldId id="272" r:id="rId11"/>
    <p:sldId id="273" r:id="rId12"/>
    <p:sldId id="274" r:id="rId13"/>
    <p:sldId id="275" r:id="rId14"/>
    <p:sldId id="276" r:id="rId15"/>
    <p:sldId id="260" r:id="rId16"/>
    <p:sldId id="277" r:id="rId17"/>
    <p:sldId id="278" r:id="rId18"/>
    <p:sldId id="279" r:id="rId19"/>
    <p:sldId id="280" r:id="rId20"/>
    <p:sldId id="261" r:id="rId21"/>
    <p:sldId id="281" r:id="rId22"/>
    <p:sldId id="282" r:id="rId23"/>
    <p:sldId id="283" r:id="rId24"/>
    <p:sldId id="284" r:id="rId25"/>
    <p:sldId id="264" r:id="rId26"/>
    <p:sldId id="265" r:id="rId27"/>
    <p:sldId id="285" r:id="rId28"/>
    <p:sldId id="286" r:id="rId2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80" d="100"/>
          <a:sy n="80" d="100"/>
        </p:scale>
        <p:origin x="-139" y="-1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0152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36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89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26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899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428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49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09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341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871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196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66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752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18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83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933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955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787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596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60598" y="0"/>
            <a:ext cx="3669802" cy="82296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1440" y="4297680"/>
            <a:ext cx="6339840" cy="256032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3901440" y="1737360"/>
            <a:ext cx="6339840" cy="256032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5732782" y="7711442"/>
            <a:ext cx="4511038" cy="152399"/>
          </a:xfrm>
        </p:spPr>
        <p:txBody>
          <a:bodyPr/>
          <a:lstStyle/>
          <a:p>
            <a:fld id="{537D3102-AD23-4BFF-87AE-61567A0BE8E3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10263962" y="7680960"/>
            <a:ext cx="731520" cy="182880"/>
          </a:xfrm>
        </p:spPr>
        <p:txBody>
          <a:bodyPr/>
          <a:lstStyle>
            <a:lvl1pPr algn="r">
              <a:defRPr/>
            </a:lvl1pPr>
          </a:lstStyle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5730241" y="7555498"/>
            <a:ext cx="4513579" cy="18288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ABC42-E576-4B96-A2BC-C9DCC9DAE463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B64A-A574-4632-8FB6-30501D3E1ACB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548641"/>
            <a:ext cx="5852160" cy="6857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5725-E820-4B2A-A81C-15E6A453397F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72800" y="0"/>
            <a:ext cx="3669802" cy="82296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1343662" y="7711442"/>
            <a:ext cx="4511038" cy="152399"/>
          </a:xfrm>
        </p:spPr>
        <p:txBody>
          <a:bodyPr/>
          <a:lstStyle/>
          <a:p>
            <a:fld id="{B68DB90A-5AB2-4BF4-8147-F4CADCC03FE3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6586221" y="7680960"/>
            <a:ext cx="853440" cy="182880"/>
          </a:xfrm>
        </p:spPr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341121" y="7555498"/>
            <a:ext cx="4513579" cy="1828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31520" y="2194560"/>
            <a:ext cx="5120640" cy="210312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31521" y="4293870"/>
            <a:ext cx="5121032" cy="1751720"/>
          </a:xfrm>
        </p:spPr>
        <p:txBody>
          <a:bodyPr anchor="t">
            <a:normAutofit/>
          </a:bodyPr>
          <a:lstStyle>
            <a:lvl1pPr marL="0" indent="0" algn="r" defTabSz="130622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4114800"/>
            <a:ext cx="4998720" cy="3200400"/>
          </a:xfrm>
        </p:spPr>
        <p:txBody>
          <a:bodyPr>
            <a:normAutofit/>
          </a:bodyPr>
          <a:lstStyle>
            <a:lvl1pPr marL="326555" indent="-261244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548640"/>
            <a:ext cx="4998720" cy="3200400"/>
          </a:xfrm>
        </p:spPr>
        <p:txBody>
          <a:bodyPr>
            <a:normAutofit/>
          </a:bodyPr>
          <a:lstStyle>
            <a:lvl1pPr marL="326555" indent="-261244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802880" y="548641"/>
            <a:ext cx="4511040" cy="6857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ECF7D-CB0D-4FDB-902B-9E5CD56B2F3F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330286"/>
            <a:ext cx="5730240" cy="493394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810346"/>
            <a:ext cx="5730240" cy="3030134"/>
          </a:xfrm>
        </p:spPr>
        <p:txBody>
          <a:bodyPr anchor="t">
            <a:normAutofit/>
          </a:bodyPr>
          <a:lstStyle>
            <a:lvl1pPr marL="326555" indent="-261244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 baseline="0"/>
            </a:lvl4pPr>
            <a:lvl5pPr>
              <a:buFont typeface="Wingdings" pitchFamily="2" charset="2"/>
              <a:buChar char="§"/>
              <a:defRPr sz="2000"/>
            </a:lvl5pPr>
            <a:lvl6pPr>
              <a:buFont typeface="Wingdings" pitchFamily="2" charset="2"/>
              <a:buChar char="§"/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1518" y="4114800"/>
            <a:ext cx="5730240" cy="493394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31518" y="4608194"/>
            <a:ext cx="5730240" cy="3018238"/>
          </a:xfrm>
        </p:spPr>
        <p:txBody>
          <a:bodyPr anchor="t">
            <a:normAutofit/>
          </a:bodyPr>
          <a:lstStyle>
            <a:lvl1pPr marL="326555" indent="-261244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802880" y="548641"/>
            <a:ext cx="4511040" cy="6857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55614-9033-4786-9235-17DD4EEE6651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4080" y="548640"/>
            <a:ext cx="6339840" cy="6858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FD299-E27D-455F-9667-E019E6CEA2DD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A9CB-1752-48C5-8105-E376DCE212C0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0560" y="2011681"/>
            <a:ext cx="4023360" cy="2249804"/>
          </a:xfrm>
        </p:spPr>
        <p:txBody>
          <a:bodyPr anchor="b">
            <a:normAutofit/>
          </a:bodyPr>
          <a:lstStyle>
            <a:lvl1pPr algn="r">
              <a:defRPr sz="29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" y="2011680"/>
            <a:ext cx="7520026" cy="4206240"/>
          </a:xfrm>
        </p:spPr>
        <p:txBody>
          <a:bodyPr>
            <a:normAutofit/>
          </a:bodyPr>
          <a:lstStyle>
            <a:lvl1pPr marL="326555" indent="-261244"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240" y="4262846"/>
            <a:ext cx="3535680" cy="1955074"/>
          </a:xfrm>
        </p:spPr>
        <p:txBody>
          <a:bodyPr anchor="t">
            <a:normAutofit/>
          </a:bodyPr>
          <a:lstStyle>
            <a:lvl1pPr marL="0" indent="0" algn="r">
              <a:buNone/>
              <a:defRPr sz="1700">
                <a:solidFill>
                  <a:schemeClr val="tx2"/>
                </a:solidFill>
              </a:defRPr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F1C62-8F5A-4581-84EA-8C88B3391AE6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681" y="2011680"/>
            <a:ext cx="7515147" cy="420624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290560" y="2011680"/>
            <a:ext cx="4023360" cy="2251166"/>
          </a:xfrm>
        </p:spPr>
        <p:txBody>
          <a:bodyPr anchor="b">
            <a:normAutofit/>
          </a:bodyPr>
          <a:lstStyle>
            <a:lvl1pPr algn="r">
              <a:defRPr sz="29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240" y="4262846"/>
            <a:ext cx="3535680" cy="1955074"/>
          </a:xfrm>
        </p:spPr>
        <p:txBody>
          <a:bodyPr anchor="t">
            <a:normAutofit/>
          </a:bodyPr>
          <a:lstStyle>
            <a:lvl1pPr marL="0" indent="0" algn="r">
              <a:buNone/>
              <a:defRPr sz="1700">
                <a:solidFill>
                  <a:schemeClr val="tx2"/>
                </a:solidFill>
              </a:defRPr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98DDE-8CD0-4E97-98D0-8F413940748F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17910" y="0"/>
            <a:ext cx="512491" cy="82296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02880" y="548640"/>
            <a:ext cx="4511040" cy="6858000"/>
          </a:xfrm>
          <a:prstGeom prst="rect">
            <a:avLst/>
          </a:prstGeom>
        </p:spPr>
        <p:txBody>
          <a:bodyPr vert="horz" lIns="130622" tIns="65311" rIns="130622" bIns="6531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548641"/>
            <a:ext cx="5852160" cy="6857999"/>
          </a:xfrm>
          <a:prstGeom prst="rect">
            <a:avLst/>
          </a:prstGeom>
        </p:spPr>
        <p:txBody>
          <a:bodyPr vert="horz" lIns="130622" tIns="65311" rIns="130622" bIns="65311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2435840" y="7680960"/>
            <a:ext cx="853440" cy="18288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ctr"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7802883" y="7711442"/>
            <a:ext cx="4511038" cy="152399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r"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4BB6B48-E8B6-492E-B5F2-B7A73A7469AD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800342" y="7555498"/>
            <a:ext cx="4513579" cy="182880"/>
          </a:xfrm>
          <a:prstGeom prst="rect">
            <a:avLst/>
          </a:prstGeom>
        </p:spPr>
        <p:txBody>
          <a:bodyPr vert="horz" lIns="130622" tIns="65311" rIns="130622" bIns="65311" rtlCol="0" anchor="b"/>
          <a:lstStyle>
            <a:lvl1pPr algn="r">
              <a:defRPr sz="15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r" defTabSz="1306220" rtl="0" eaLnBrk="1" latinLnBrk="0" hangingPunct="1">
        <a:spcBef>
          <a:spcPct val="0"/>
        </a:spcBef>
        <a:buNone/>
        <a:defRPr sz="40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261244" indent="-261244" algn="l" defTabSz="130622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2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87799" indent="-261244" algn="l" defTabSz="130622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849043" indent="-261244" algn="l" defTabSz="130622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110287" indent="-261244" algn="l" defTabSz="130622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371531" indent="-261244" algn="l" defTabSz="130622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632776" indent="-261244" algn="l" defTabSz="1306220" rtl="0" eaLnBrk="1" latinLnBrk="0" hangingPunct="1">
        <a:spcBef>
          <a:spcPts val="411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894020" indent="-261244" algn="l" defTabSz="1306220" rtl="0" eaLnBrk="1" latinLnBrk="0" hangingPunct="1">
        <a:spcBef>
          <a:spcPts val="411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55264" indent="-261244" algn="l" defTabSz="1306220" rtl="0" eaLnBrk="1" latinLnBrk="0" hangingPunct="1">
        <a:spcBef>
          <a:spcPts val="411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416508" indent="-261244" algn="l" defTabSz="1306220" rtl="0" eaLnBrk="1" latinLnBrk="0" hangingPunct="1">
        <a:spcBef>
          <a:spcPts val="411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207770"/>
            <a:ext cx="129023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48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Calculator App Development</a:t>
            </a:r>
          </a:p>
          <a:p>
            <a:pPr marL="0" indent="0">
              <a:lnSpc>
                <a:spcPts val="8384"/>
              </a:lnSpc>
              <a:buNone/>
            </a:pPr>
            <a:r>
              <a:rPr lang="en-US" sz="2400" b="1" dirty="0" smtClean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Siddhesh Surve</a:t>
            </a:r>
            <a:endParaRPr lang="en-US" sz="2400" b="1" dirty="0">
              <a:solidFill>
                <a:srgbClr val="151617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8384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Tools and Technologies: Springboot, Jenkins, Docker</a:t>
            </a:r>
          </a:p>
          <a:p>
            <a:pPr marL="0" indent="0">
              <a:lnSpc>
                <a:spcPts val="8384"/>
              </a:lnSpc>
              <a:buNone/>
            </a:pP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864037" y="4772025"/>
            <a:ext cx="129023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This presentation outlines the development process for a calculator app using Springboot, Jenkins, and Docker. The project involved creating a Springboot application, setting up a Jenkins pipeline for continuous integration and deployment, and building a Docker image for containerization.</a:t>
            </a:r>
            <a:endParaRPr lang="en-US" sz="194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7415927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Creating Account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A1A69BF-B3EE-1FA7-A9B1-31ABB432E2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591" y="1438632"/>
            <a:ext cx="12169218" cy="6460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0167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10409706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Select project type as Freestyle project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3DC6371-0C94-C12A-5F4C-F590A55409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064" y="1631784"/>
            <a:ext cx="11410271" cy="6058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344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7415927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Configuration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19692E5-6639-F149-D255-27A62CE0D4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419" y="1438631"/>
            <a:ext cx="12005562" cy="6374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4064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9622627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(added github details to Jenkins)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60F2B8A-6F80-4076-CAEA-3C1911071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2" y="1438632"/>
            <a:ext cx="5537200" cy="29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C40CF98-E220-0630-6BD8-8462D1A657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906" y="1435741"/>
            <a:ext cx="5537513" cy="29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192FB53-2F03-8AAD-A165-DAB1DE40AB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2" y="4723410"/>
            <a:ext cx="5537200" cy="2939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3900B78-905C-BB55-CE72-3F96854FED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126" y="4720353"/>
            <a:ext cx="5542293" cy="2942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7985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7415927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Build Successfully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A5E0C42-E6AD-5363-892E-D4B06BF56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7670"/>
            <a:ext cx="7110551" cy="3775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72A37A7-2422-FBFA-CFF2-52506A0440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551" y="1977670"/>
            <a:ext cx="7519849" cy="39932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524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4005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JAR File Creation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789164"/>
            <a:ext cx="388608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Pom.xml Configuration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pom.xml file was configured to specify a custom filename for the JAR file.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789164"/>
            <a:ext cx="3274457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Dockerfile Creation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Dockerfile was created to define the Docker image for the application.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Maven Install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421743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Maven install command was executed to build the JAR file.</a:t>
            </a:r>
            <a:endParaRPr lang="en-US" sz="1944" dirty="0"/>
          </a:p>
        </p:txBody>
      </p:sp>
      <p:pic>
        <p:nvPicPr>
          <p:cNvPr id="1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12453945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 In pom.xml use &lt;finalName&gt; tag to select customized filename for your jar file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8CD8FD1-0317-9CC7-3AA8-FD428CAB51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609" y="1490120"/>
            <a:ext cx="11311182" cy="6369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652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12453945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 Create ‘Dockerfile’ in your project and insert all used dependencies in it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1440CD2-3FD4-0E37-1D8F-F560DBAC11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01" y="1544878"/>
            <a:ext cx="11132597" cy="6268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2226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12453945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 Then use ‘maven install’ command by right clicking project folder -&gt; run as -&gt; maven install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0FC4527-06A0-38CB-8228-4F89B8E714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424" y="1524118"/>
            <a:ext cx="10953552" cy="6166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4877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12453945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4. JAR file is created under target folder: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8C3FF01-C4C6-B066-FE6E-D0F2E745D3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069" y="1541981"/>
            <a:ext cx="11363878" cy="63982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1004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7415927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Springboot Project Setup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864037" y="1333013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1. Created initial springboot maven project zip.</a:t>
            </a:r>
            <a:endParaRPr lang="en-US" sz="1944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6E9044B-FAD6-981F-C288-F5064B7D60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492" y="1977670"/>
            <a:ext cx="10487415" cy="55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410575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5" name="Text 2"/>
          <p:cNvSpPr/>
          <p:nvPr/>
        </p:nvSpPr>
        <p:spPr>
          <a:xfrm>
            <a:off x="2594967" y="2635448"/>
            <a:ext cx="542413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Image Creation</a:t>
            </a:r>
            <a:endParaRPr lang="en-US" sz="3402" dirty="0"/>
          </a:p>
        </p:txBody>
      </p:sp>
      <p:sp>
        <p:nvSpPr>
          <p:cNvPr id="6" name="Shape 3"/>
          <p:cNvSpPr/>
          <p:nvPr/>
        </p:nvSpPr>
        <p:spPr>
          <a:xfrm>
            <a:off x="2842736" y="3434715"/>
            <a:ext cx="22860" cy="4500682"/>
          </a:xfrm>
          <a:prstGeom prst="roundRect">
            <a:avLst>
              <a:gd name="adj" fmla="val 4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3025676" y="3811905"/>
            <a:ext cx="604837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8" name="Shape 5"/>
          <p:cNvSpPr/>
          <p:nvPr/>
        </p:nvSpPr>
        <p:spPr>
          <a:xfrm>
            <a:off x="2659797" y="3629025"/>
            <a:ext cx="388739" cy="388739"/>
          </a:xfrm>
          <a:prstGeom prst="roundRect">
            <a:avLst>
              <a:gd name="adj" fmla="val 235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2799933" y="3693795"/>
            <a:ext cx="108347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041" dirty="0"/>
          </a:p>
        </p:txBody>
      </p:sp>
      <p:sp>
        <p:nvSpPr>
          <p:cNvPr id="10" name="Text 7"/>
          <p:cNvSpPr/>
          <p:nvPr/>
        </p:nvSpPr>
        <p:spPr>
          <a:xfrm>
            <a:off x="3804642" y="3607475"/>
            <a:ext cx="2341959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Repository Creation</a:t>
            </a:r>
            <a:endParaRPr lang="en-US" sz="1701" dirty="0"/>
          </a:p>
        </p:txBody>
      </p:sp>
      <p:sp>
        <p:nvSpPr>
          <p:cNvPr id="11" name="Text 8"/>
          <p:cNvSpPr/>
          <p:nvPr/>
        </p:nvSpPr>
        <p:spPr>
          <a:xfrm>
            <a:off x="3804642" y="3980974"/>
            <a:ext cx="8230672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repository was created on Dockerhub to store the Docker image.</a:t>
            </a:r>
            <a:endParaRPr lang="en-US" sz="1361" dirty="0"/>
          </a:p>
        </p:txBody>
      </p:sp>
      <p:sp>
        <p:nvSpPr>
          <p:cNvPr id="12" name="Shape 9"/>
          <p:cNvSpPr/>
          <p:nvPr/>
        </p:nvSpPr>
        <p:spPr>
          <a:xfrm>
            <a:off x="3025676" y="4980265"/>
            <a:ext cx="604837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3" name="Shape 10"/>
          <p:cNvSpPr/>
          <p:nvPr/>
        </p:nvSpPr>
        <p:spPr>
          <a:xfrm>
            <a:off x="2659797" y="4797385"/>
            <a:ext cx="388739" cy="388739"/>
          </a:xfrm>
          <a:prstGeom prst="roundRect">
            <a:avLst>
              <a:gd name="adj" fmla="val 235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775287" y="4862155"/>
            <a:ext cx="157639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041" dirty="0"/>
          </a:p>
        </p:txBody>
      </p:sp>
      <p:sp>
        <p:nvSpPr>
          <p:cNvPr id="15" name="Text 12"/>
          <p:cNvSpPr/>
          <p:nvPr/>
        </p:nvSpPr>
        <p:spPr>
          <a:xfrm>
            <a:off x="3804642" y="4775835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Build</a:t>
            </a:r>
            <a:endParaRPr lang="en-US" sz="1701" dirty="0"/>
          </a:p>
        </p:txBody>
      </p:sp>
      <p:sp>
        <p:nvSpPr>
          <p:cNvPr id="16" name="Text 13"/>
          <p:cNvSpPr/>
          <p:nvPr/>
        </p:nvSpPr>
        <p:spPr>
          <a:xfrm>
            <a:off x="3804642" y="5149334"/>
            <a:ext cx="8230672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Docker image was built using the Dockerfile and the JAR file.</a:t>
            </a:r>
            <a:endParaRPr lang="en-US" sz="1361" dirty="0"/>
          </a:p>
        </p:txBody>
      </p:sp>
      <p:sp>
        <p:nvSpPr>
          <p:cNvPr id="17" name="Shape 14"/>
          <p:cNvSpPr/>
          <p:nvPr/>
        </p:nvSpPr>
        <p:spPr>
          <a:xfrm>
            <a:off x="3025676" y="6148626"/>
            <a:ext cx="604837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8" name="Shape 15"/>
          <p:cNvSpPr/>
          <p:nvPr/>
        </p:nvSpPr>
        <p:spPr>
          <a:xfrm>
            <a:off x="2659797" y="5965746"/>
            <a:ext cx="388739" cy="388739"/>
          </a:xfrm>
          <a:prstGeom prst="roundRect">
            <a:avLst>
              <a:gd name="adj" fmla="val 235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2774573" y="6030516"/>
            <a:ext cx="159187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041" dirty="0"/>
          </a:p>
        </p:txBody>
      </p:sp>
      <p:sp>
        <p:nvSpPr>
          <p:cNvPr id="20" name="Text 17"/>
          <p:cNvSpPr/>
          <p:nvPr/>
        </p:nvSpPr>
        <p:spPr>
          <a:xfrm>
            <a:off x="3804642" y="5944195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Container Run</a:t>
            </a:r>
            <a:endParaRPr lang="en-US" sz="1701" dirty="0"/>
          </a:p>
        </p:txBody>
      </p:sp>
      <p:sp>
        <p:nvSpPr>
          <p:cNvPr id="21" name="Text 18"/>
          <p:cNvSpPr/>
          <p:nvPr/>
        </p:nvSpPr>
        <p:spPr>
          <a:xfrm>
            <a:off x="3804642" y="6317694"/>
            <a:ext cx="8230672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Docker container was run from the built image, starting the application.</a:t>
            </a:r>
            <a:endParaRPr lang="en-US" sz="1361" dirty="0"/>
          </a:p>
        </p:txBody>
      </p:sp>
      <p:sp>
        <p:nvSpPr>
          <p:cNvPr id="22" name="Shape 19"/>
          <p:cNvSpPr/>
          <p:nvPr/>
        </p:nvSpPr>
        <p:spPr>
          <a:xfrm>
            <a:off x="3025676" y="7316986"/>
            <a:ext cx="604837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23" name="Shape 20"/>
          <p:cNvSpPr/>
          <p:nvPr/>
        </p:nvSpPr>
        <p:spPr>
          <a:xfrm>
            <a:off x="2659797" y="7134106"/>
            <a:ext cx="388739" cy="388739"/>
          </a:xfrm>
          <a:prstGeom prst="roundRect">
            <a:avLst>
              <a:gd name="adj" fmla="val 235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2761833" y="7198876"/>
            <a:ext cx="184666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041" dirty="0"/>
          </a:p>
        </p:txBody>
      </p:sp>
      <p:sp>
        <p:nvSpPr>
          <p:cNvPr id="25" name="Text 22"/>
          <p:cNvSpPr/>
          <p:nvPr/>
        </p:nvSpPr>
        <p:spPr>
          <a:xfrm>
            <a:off x="3804642" y="7112556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Push</a:t>
            </a:r>
            <a:endParaRPr lang="en-US" sz="1701" dirty="0"/>
          </a:p>
        </p:txBody>
      </p:sp>
      <p:sp>
        <p:nvSpPr>
          <p:cNvPr id="26" name="Text 23"/>
          <p:cNvSpPr/>
          <p:nvPr/>
        </p:nvSpPr>
        <p:spPr>
          <a:xfrm>
            <a:off x="3804642" y="7486055"/>
            <a:ext cx="8230672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tagged Docker image was pushed to the Dockerhub repository.</a:t>
            </a:r>
            <a:endParaRPr lang="en-US" sz="136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12453945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 Created a repository on Dockerhub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A556811-2EA3-E129-3362-6CE5EF74EB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9" r="11015"/>
          <a:stretch/>
        </p:blipFill>
        <p:spPr bwMode="auto">
          <a:xfrm>
            <a:off x="0" y="1725612"/>
            <a:ext cx="7222604" cy="4862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A5A11CD-272F-5C6A-B2B7-35084C4752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9" r="11314"/>
          <a:stretch/>
        </p:blipFill>
        <p:spPr bwMode="auto">
          <a:xfrm>
            <a:off x="7407797" y="1725612"/>
            <a:ext cx="7222603" cy="48627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612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12453945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 Built docker image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5B62479-0F8A-F3D4-FE9F-75C88ED6FC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879" y="1438632"/>
            <a:ext cx="11774258" cy="62519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8431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12453945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 Running docker container from the specific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C4CE76B-5F0B-15B2-CDD2-D53490EC1D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071" y="1600678"/>
            <a:ext cx="11774258" cy="62519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6657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12453945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4. Pushed tagged image to docker registry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67A1CC6-D5A7-191D-D05E-052CB14778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9344"/>
            <a:ext cx="6820718" cy="3620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9756765-B789-E460-2A45-D90D2C93AB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959" y="4161686"/>
            <a:ext cx="7662441" cy="4067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1511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746" y="1627346"/>
            <a:ext cx="4974908" cy="49749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6161" y="723424"/>
            <a:ext cx="5750243" cy="639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35"/>
              </a:lnSpc>
              <a:buNone/>
            </a:pPr>
            <a:r>
              <a:rPr lang="en-US" sz="4028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Deployment Process</a:t>
            </a:r>
            <a:endParaRPr lang="en-US" sz="4028" dirty="0"/>
          </a:p>
        </p:txBody>
      </p:sp>
      <p:sp>
        <p:nvSpPr>
          <p:cNvPr id="7" name="Shape 3"/>
          <p:cNvSpPr/>
          <p:nvPr/>
        </p:nvSpPr>
        <p:spPr>
          <a:xfrm>
            <a:off x="716161" y="1669852"/>
            <a:ext cx="7711678" cy="5836206"/>
          </a:xfrm>
          <a:prstGeom prst="roundRect">
            <a:avLst>
              <a:gd name="adj" fmla="val 15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723781" y="1677472"/>
            <a:ext cx="7696438" cy="5881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928330" y="1807845"/>
            <a:ext cx="3435310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8"/>
              </a:lnSpc>
              <a:buNone/>
            </a:pPr>
            <a:r>
              <a:rPr lang="en-US" sz="161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Step</a:t>
            </a:r>
            <a:endParaRPr lang="en-US" sz="1611" dirty="0"/>
          </a:p>
        </p:txBody>
      </p:sp>
      <p:sp>
        <p:nvSpPr>
          <p:cNvPr id="10" name="Text 6"/>
          <p:cNvSpPr/>
          <p:nvPr/>
        </p:nvSpPr>
        <p:spPr>
          <a:xfrm>
            <a:off x="4780359" y="1807845"/>
            <a:ext cx="3435310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8"/>
              </a:lnSpc>
              <a:buNone/>
            </a:pPr>
            <a:r>
              <a:rPr lang="en-US" sz="161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Description</a:t>
            </a:r>
            <a:endParaRPr lang="en-US" sz="1611" dirty="0"/>
          </a:p>
        </p:txBody>
      </p:sp>
      <p:sp>
        <p:nvSpPr>
          <p:cNvPr id="11" name="Shape 7"/>
          <p:cNvSpPr/>
          <p:nvPr/>
        </p:nvSpPr>
        <p:spPr>
          <a:xfrm>
            <a:off x="723781" y="2265640"/>
            <a:ext cx="7696438" cy="9155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928330" y="2396014"/>
            <a:ext cx="3435310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8"/>
              </a:lnSpc>
              <a:buNone/>
            </a:pPr>
            <a:r>
              <a:rPr lang="en-US" sz="161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1611" dirty="0"/>
          </a:p>
        </p:txBody>
      </p:sp>
      <p:sp>
        <p:nvSpPr>
          <p:cNvPr id="13" name="Text 9"/>
          <p:cNvSpPr/>
          <p:nvPr/>
        </p:nvSpPr>
        <p:spPr>
          <a:xfrm>
            <a:off x="4780359" y="2396014"/>
            <a:ext cx="3435310" cy="6548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8"/>
              </a:lnSpc>
              <a:buNone/>
            </a:pPr>
            <a:r>
              <a:rPr lang="en-US" sz="161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Build the Docker image using the Dockerfile.</a:t>
            </a:r>
            <a:endParaRPr lang="en-US" sz="1611" dirty="0"/>
          </a:p>
        </p:txBody>
      </p:sp>
      <p:sp>
        <p:nvSpPr>
          <p:cNvPr id="14" name="Shape 10"/>
          <p:cNvSpPr/>
          <p:nvPr/>
        </p:nvSpPr>
        <p:spPr>
          <a:xfrm>
            <a:off x="723781" y="3181231"/>
            <a:ext cx="7696438" cy="9155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928330" y="3311604"/>
            <a:ext cx="3435310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8"/>
              </a:lnSpc>
              <a:buNone/>
            </a:pPr>
            <a:r>
              <a:rPr lang="en-US" sz="161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1611" dirty="0"/>
          </a:p>
        </p:txBody>
      </p:sp>
      <p:sp>
        <p:nvSpPr>
          <p:cNvPr id="16" name="Text 12"/>
          <p:cNvSpPr/>
          <p:nvPr/>
        </p:nvSpPr>
        <p:spPr>
          <a:xfrm>
            <a:off x="4780359" y="3311604"/>
            <a:ext cx="3435310" cy="6548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8"/>
              </a:lnSpc>
              <a:buNone/>
            </a:pPr>
            <a:r>
              <a:rPr lang="en-US" sz="161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Push the image to the Dockerhub repository.</a:t>
            </a:r>
            <a:endParaRPr lang="en-US" sz="1611" dirty="0"/>
          </a:p>
        </p:txBody>
      </p:sp>
      <p:sp>
        <p:nvSpPr>
          <p:cNvPr id="17" name="Shape 13"/>
          <p:cNvSpPr/>
          <p:nvPr/>
        </p:nvSpPr>
        <p:spPr>
          <a:xfrm>
            <a:off x="723781" y="4096822"/>
            <a:ext cx="7696438" cy="12430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928330" y="4227195"/>
            <a:ext cx="3435310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8"/>
              </a:lnSpc>
              <a:buNone/>
            </a:pPr>
            <a:r>
              <a:rPr lang="en-US" sz="161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1611" dirty="0"/>
          </a:p>
        </p:txBody>
      </p:sp>
      <p:sp>
        <p:nvSpPr>
          <p:cNvPr id="19" name="Text 15"/>
          <p:cNvSpPr/>
          <p:nvPr/>
        </p:nvSpPr>
        <p:spPr>
          <a:xfrm>
            <a:off x="4780359" y="4227195"/>
            <a:ext cx="3435310" cy="982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8"/>
              </a:lnSpc>
              <a:buNone/>
            </a:pPr>
            <a:r>
              <a:rPr lang="en-US" sz="161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Deploy the container to a cloud platform or on-premise infrastructure.</a:t>
            </a:r>
            <a:endParaRPr lang="en-US" sz="1611" dirty="0"/>
          </a:p>
        </p:txBody>
      </p:sp>
      <p:sp>
        <p:nvSpPr>
          <p:cNvPr id="20" name="Shape 16"/>
          <p:cNvSpPr/>
          <p:nvPr/>
        </p:nvSpPr>
        <p:spPr>
          <a:xfrm>
            <a:off x="723781" y="5339834"/>
            <a:ext cx="7696438" cy="12430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928330" y="5470208"/>
            <a:ext cx="3435310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8"/>
              </a:lnSpc>
              <a:buNone/>
            </a:pPr>
            <a:r>
              <a:rPr lang="en-US" sz="161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1611" dirty="0"/>
          </a:p>
        </p:txBody>
      </p:sp>
      <p:sp>
        <p:nvSpPr>
          <p:cNvPr id="22" name="Text 18"/>
          <p:cNvSpPr/>
          <p:nvPr/>
        </p:nvSpPr>
        <p:spPr>
          <a:xfrm>
            <a:off x="4780359" y="5470208"/>
            <a:ext cx="3435310" cy="982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8"/>
              </a:lnSpc>
              <a:buNone/>
            </a:pPr>
            <a:r>
              <a:rPr lang="en-US" sz="161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Configure the application to access the database and other services.</a:t>
            </a:r>
            <a:endParaRPr lang="en-US" sz="1611" dirty="0"/>
          </a:p>
        </p:txBody>
      </p:sp>
      <p:sp>
        <p:nvSpPr>
          <p:cNvPr id="23" name="Shape 19"/>
          <p:cNvSpPr/>
          <p:nvPr/>
        </p:nvSpPr>
        <p:spPr>
          <a:xfrm>
            <a:off x="723781" y="6582847"/>
            <a:ext cx="7696438" cy="9155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0"/>
          <p:cNvSpPr/>
          <p:nvPr/>
        </p:nvSpPr>
        <p:spPr>
          <a:xfrm>
            <a:off x="928330" y="6713220"/>
            <a:ext cx="3435310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8"/>
              </a:lnSpc>
              <a:buNone/>
            </a:pPr>
            <a:r>
              <a:rPr lang="en-US" sz="161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5</a:t>
            </a:r>
            <a:endParaRPr lang="en-US" sz="1611" dirty="0"/>
          </a:p>
        </p:txBody>
      </p:sp>
      <p:sp>
        <p:nvSpPr>
          <p:cNvPr id="25" name="Text 21"/>
          <p:cNvSpPr/>
          <p:nvPr/>
        </p:nvSpPr>
        <p:spPr>
          <a:xfrm>
            <a:off x="4780359" y="6713220"/>
            <a:ext cx="3435310" cy="6548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8"/>
              </a:lnSpc>
              <a:buNone/>
            </a:pPr>
            <a:r>
              <a:rPr lang="en-US" sz="161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Test the application to ensure it is functioning correctly.</a:t>
            </a:r>
            <a:endParaRPr lang="en-US" sz="161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324017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5" name="Text 2"/>
          <p:cNvSpPr/>
          <p:nvPr/>
        </p:nvSpPr>
        <p:spPr>
          <a:xfrm>
            <a:off x="604837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Final Output</a:t>
            </a:r>
            <a:endParaRPr lang="en-US" sz="3402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1274445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4837" y="187916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Calculator App</a:t>
            </a:r>
            <a:endParaRPr lang="en-US" sz="1701" dirty="0"/>
          </a:p>
        </p:txBody>
      </p:sp>
      <p:sp>
        <p:nvSpPr>
          <p:cNvPr id="8" name="Text 4"/>
          <p:cNvSpPr/>
          <p:nvPr/>
        </p:nvSpPr>
        <p:spPr>
          <a:xfrm>
            <a:off x="604837" y="225266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final output was a fully functional calculator app, accessible through a web browser.</a:t>
            </a:r>
            <a:endParaRPr lang="en-US" sz="136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3047643"/>
            <a:ext cx="431959" cy="4319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4837" y="3652361"/>
            <a:ext cx="2187535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 Deployment</a:t>
            </a:r>
            <a:endParaRPr lang="en-US" sz="1701" dirty="0"/>
          </a:p>
        </p:txBody>
      </p:sp>
      <p:sp>
        <p:nvSpPr>
          <p:cNvPr id="11" name="Text 6"/>
          <p:cNvSpPr/>
          <p:nvPr/>
        </p:nvSpPr>
        <p:spPr>
          <a:xfrm>
            <a:off x="604837" y="402586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app was deployed to a cloud platform, making it accessible to users.</a:t>
            </a:r>
            <a:endParaRPr lang="en-US" sz="136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4820841"/>
            <a:ext cx="431959" cy="4319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4837" y="5425559"/>
            <a:ext cx="2727484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Integration</a:t>
            </a:r>
            <a:endParaRPr lang="en-US" sz="1701" dirty="0"/>
          </a:p>
        </p:txBody>
      </p:sp>
      <p:sp>
        <p:nvSpPr>
          <p:cNvPr id="14" name="Text 8"/>
          <p:cNvSpPr/>
          <p:nvPr/>
        </p:nvSpPr>
        <p:spPr>
          <a:xfrm>
            <a:off x="604837" y="579905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Jenkins pipeline ensured continuous integration and deployment of the application.</a:t>
            </a:r>
            <a:endParaRPr lang="en-US" sz="1361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6594038"/>
            <a:ext cx="431959" cy="4319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4837" y="719875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Containerization</a:t>
            </a:r>
            <a:endParaRPr lang="en-US" sz="1701" dirty="0"/>
          </a:p>
        </p:txBody>
      </p:sp>
      <p:sp>
        <p:nvSpPr>
          <p:cNvPr id="17" name="Text 10"/>
          <p:cNvSpPr/>
          <p:nvPr/>
        </p:nvSpPr>
        <p:spPr>
          <a:xfrm>
            <a:off x="604837" y="7572256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Docker image enabled containerization, providing portability and scalability.</a:t>
            </a:r>
            <a:endParaRPr lang="en-US" sz="136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4A2BF09-54B6-A91E-79D4-BB9DF418A5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58" y="225706"/>
            <a:ext cx="14648658" cy="7778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3169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8871608-1CF2-B562-311A-D7839A14CD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54" y="364602"/>
            <a:ext cx="14125492" cy="7500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316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7415927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Springboot Project Setup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864037" y="1333013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2. Importing Maven project to Eclipse</a:t>
            </a:r>
            <a:endParaRPr lang="en-US" sz="1944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BBF80AB-778C-6F30-A5D5-DCD6A10390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148" y="1977670"/>
            <a:ext cx="11620104" cy="58472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9642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729496"/>
            <a:ext cx="821281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Calculator App Interface</a:t>
            </a:r>
            <a:endParaRPr lang="en-US" sz="486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1994773"/>
            <a:ext cx="6266021" cy="38726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617601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Index.html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6709886"/>
            <a:ext cx="62660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index.html file provided the main landing page for the calculator app.</a:t>
            </a:r>
            <a:endParaRPr lang="en-US" sz="1944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342" y="1994773"/>
            <a:ext cx="6266021" cy="38726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00342" y="617601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Calculator.html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7500342" y="6709886"/>
            <a:ext cx="62660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calculator.html file displayed the calculator interface with input fields and buttons.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7415927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Index.html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7016605-5228-B4F0-1AD5-63ED831726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230" y="1501634"/>
            <a:ext cx="11897940" cy="5987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8030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7415927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calculator.html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0EE178A-063F-41E0-008E-D5B87918D6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25" y="1461782"/>
            <a:ext cx="12170949" cy="6124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4661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11868116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(application.properties) : Setting Server Port number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ADDFEC9-443E-7AB6-3F81-7138B7B05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43" y="1551315"/>
            <a:ext cx="13172514" cy="57407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1548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7415927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pushed to github: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56D9C7C-C413-4EFC-117F-62AB4C8420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867" y="1438632"/>
            <a:ext cx="12172665" cy="6463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9585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6168985" y="1308973"/>
            <a:ext cx="6066353" cy="609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4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Jenkins Pipeline Setup</a:t>
            </a:r>
            <a:endParaRPr lang="en-US" sz="3840" dirty="0"/>
          </a:p>
        </p:txBody>
      </p:sp>
      <p:sp>
        <p:nvSpPr>
          <p:cNvPr id="6" name="Shape 3"/>
          <p:cNvSpPr/>
          <p:nvPr/>
        </p:nvSpPr>
        <p:spPr>
          <a:xfrm>
            <a:off x="6168985" y="2430542"/>
            <a:ext cx="438864" cy="438864"/>
          </a:xfrm>
          <a:prstGeom prst="roundRect">
            <a:avLst>
              <a:gd name="adj" fmla="val 208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27219" y="2503646"/>
            <a:ext cx="122277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4"/>
              </a:lnSpc>
              <a:buNone/>
            </a:pPr>
            <a:r>
              <a:rPr lang="en-US" sz="2304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04" dirty="0"/>
          </a:p>
        </p:txBody>
      </p:sp>
      <p:sp>
        <p:nvSpPr>
          <p:cNvPr id="8" name="Text 5"/>
          <p:cNvSpPr/>
          <p:nvPr/>
        </p:nvSpPr>
        <p:spPr>
          <a:xfrm>
            <a:off x="6802874" y="2430542"/>
            <a:ext cx="2438162" cy="304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Account Creation</a:t>
            </a:r>
            <a:endParaRPr lang="en-US" sz="1920" dirty="0"/>
          </a:p>
        </p:txBody>
      </p:sp>
      <p:sp>
        <p:nvSpPr>
          <p:cNvPr id="9" name="Text 6"/>
          <p:cNvSpPr/>
          <p:nvPr/>
        </p:nvSpPr>
        <p:spPr>
          <a:xfrm>
            <a:off x="6802874" y="2852261"/>
            <a:ext cx="7144941" cy="311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7"/>
              </a:lnSpc>
              <a:buNone/>
            </a:pPr>
            <a:r>
              <a:rPr lang="en-US" sz="1536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Jenkins account was created to manage the CI/CD pipeline.</a:t>
            </a:r>
            <a:endParaRPr lang="en-US" sz="1536" dirty="0"/>
          </a:p>
        </p:txBody>
      </p:sp>
      <p:sp>
        <p:nvSpPr>
          <p:cNvPr id="10" name="Shape 7"/>
          <p:cNvSpPr/>
          <p:nvPr/>
        </p:nvSpPr>
        <p:spPr>
          <a:xfrm>
            <a:off x="6168985" y="3578662"/>
            <a:ext cx="438864" cy="438864"/>
          </a:xfrm>
          <a:prstGeom prst="roundRect">
            <a:avLst>
              <a:gd name="adj" fmla="val 208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299478" y="3651766"/>
            <a:ext cx="177879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4"/>
              </a:lnSpc>
              <a:buNone/>
            </a:pPr>
            <a:r>
              <a:rPr lang="en-US" sz="2304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04" dirty="0"/>
          </a:p>
        </p:txBody>
      </p:sp>
      <p:sp>
        <p:nvSpPr>
          <p:cNvPr id="12" name="Text 9"/>
          <p:cNvSpPr/>
          <p:nvPr/>
        </p:nvSpPr>
        <p:spPr>
          <a:xfrm>
            <a:off x="6802874" y="3578662"/>
            <a:ext cx="2438162" cy="304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Freestyle Project</a:t>
            </a:r>
            <a:endParaRPr lang="en-US" sz="1920" dirty="0"/>
          </a:p>
        </p:txBody>
      </p:sp>
      <p:sp>
        <p:nvSpPr>
          <p:cNvPr id="13" name="Text 10"/>
          <p:cNvSpPr/>
          <p:nvPr/>
        </p:nvSpPr>
        <p:spPr>
          <a:xfrm>
            <a:off x="6802874" y="4000381"/>
            <a:ext cx="7144941" cy="311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7"/>
              </a:lnSpc>
              <a:buNone/>
            </a:pPr>
            <a:r>
              <a:rPr lang="en-US" sz="1536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Freestyle project was selected for the Jenkins pipeline.</a:t>
            </a:r>
            <a:endParaRPr lang="en-US" sz="1536" dirty="0"/>
          </a:p>
        </p:txBody>
      </p:sp>
      <p:sp>
        <p:nvSpPr>
          <p:cNvPr id="14" name="Shape 11"/>
          <p:cNvSpPr/>
          <p:nvPr/>
        </p:nvSpPr>
        <p:spPr>
          <a:xfrm>
            <a:off x="6168985" y="4726781"/>
            <a:ext cx="438864" cy="438864"/>
          </a:xfrm>
          <a:prstGeom prst="roundRect">
            <a:avLst>
              <a:gd name="adj" fmla="val 208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298644" y="4799886"/>
            <a:ext cx="179546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4"/>
              </a:lnSpc>
              <a:buNone/>
            </a:pPr>
            <a:r>
              <a:rPr lang="en-US" sz="2304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304" dirty="0"/>
          </a:p>
        </p:txBody>
      </p:sp>
      <p:sp>
        <p:nvSpPr>
          <p:cNvPr id="16" name="Text 13"/>
          <p:cNvSpPr/>
          <p:nvPr/>
        </p:nvSpPr>
        <p:spPr>
          <a:xfrm>
            <a:off x="6802874" y="4726781"/>
            <a:ext cx="2868692" cy="304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Configuration</a:t>
            </a:r>
            <a:endParaRPr lang="en-US" sz="1920" dirty="0"/>
          </a:p>
        </p:txBody>
      </p:sp>
      <p:sp>
        <p:nvSpPr>
          <p:cNvPr id="17" name="Text 14"/>
          <p:cNvSpPr/>
          <p:nvPr/>
        </p:nvSpPr>
        <p:spPr>
          <a:xfrm>
            <a:off x="6802874" y="5148501"/>
            <a:ext cx="7144941" cy="6238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7"/>
              </a:lnSpc>
              <a:buNone/>
            </a:pPr>
            <a:r>
              <a:rPr lang="en-US" sz="1536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project was configured to pull code from Github, build the application, and run tests.</a:t>
            </a:r>
            <a:endParaRPr lang="en-US" sz="1536" dirty="0"/>
          </a:p>
        </p:txBody>
      </p:sp>
      <p:sp>
        <p:nvSpPr>
          <p:cNvPr id="18" name="Shape 15"/>
          <p:cNvSpPr/>
          <p:nvPr/>
        </p:nvSpPr>
        <p:spPr>
          <a:xfrm>
            <a:off x="6168985" y="6186845"/>
            <a:ext cx="438864" cy="438864"/>
          </a:xfrm>
          <a:prstGeom prst="roundRect">
            <a:avLst>
              <a:gd name="adj" fmla="val 208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284238" y="6259949"/>
            <a:ext cx="208240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4"/>
              </a:lnSpc>
              <a:buNone/>
            </a:pPr>
            <a:r>
              <a:rPr lang="en-US" sz="2304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304" dirty="0"/>
          </a:p>
        </p:txBody>
      </p:sp>
      <p:sp>
        <p:nvSpPr>
          <p:cNvPr id="20" name="Text 17"/>
          <p:cNvSpPr/>
          <p:nvPr/>
        </p:nvSpPr>
        <p:spPr>
          <a:xfrm>
            <a:off x="6802874" y="6186845"/>
            <a:ext cx="2448758" cy="304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Github Integration</a:t>
            </a:r>
            <a:endParaRPr lang="en-US" sz="1920" dirty="0"/>
          </a:p>
        </p:txBody>
      </p:sp>
      <p:sp>
        <p:nvSpPr>
          <p:cNvPr id="21" name="Text 18"/>
          <p:cNvSpPr/>
          <p:nvPr/>
        </p:nvSpPr>
        <p:spPr>
          <a:xfrm>
            <a:off x="6802874" y="6608564"/>
            <a:ext cx="7144941" cy="311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7"/>
              </a:lnSpc>
              <a:buNone/>
            </a:pPr>
            <a:r>
              <a:rPr lang="en-US" sz="1536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Github credentials were added to Jenkins to enable code fetching.</a:t>
            </a:r>
            <a:endParaRPr lang="en-US" sz="1536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3677ACFE-C196-FCC7-DC8C-C42F54521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65295" cy="82086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mposite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Composit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mpos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50</TotalTime>
  <Words>564</Words>
  <Application>Microsoft Office PowerPoint</Application>
  <PresentationFormat>Custom</PresentationFormat>
  <Paragraphs>111</Paragraphs>
  <Slides>28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Composite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4</cp:revision>
  <dcterms:created xsi:type="dcterms:W3CDTF">2024-08-01T16:18:51Z</dcterms:created>
  <dcterms:modified xsi:type="dcterms:W3CDTF">2024-08-01T17:17:55Z</dcterms:modified>
</cp:coreProperties>
</file>